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8" r:id="rId5"/>
    <p:sldId id="283" r:id="rId6"/>
    <p:sldId id="292" r:id="rId7"/>
    <p:sldId id="305" r:id="rId8"/>
    <p:sldId id="293" r:id="rId9"/>
    <p:sldId id="294" r:id="rId10"/>
    <p:sldId id="306" r:id="rId11"/>
    <p:sldId id="303" r:id="rId12"/>
    <p:sldId id="308" r:id="rId13"/>
    <p:sldId id="300" r:id="rId14"/>
    <p:sldId id="307" r:id="rId15"/>
    <p:sldId id="297" r:id="rId16"/>
    <p:sldId id="309" r:id="rId17"/>
    <p:sldId id="301" r:id="rId18"/>
    <p:sldId id="302" r:id="rId19"/>
    <p:sldId id="310" r:id="rId20"/>
    <p:sldId id="304" r:id="rId21"/>
    <p:sldId id="296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7D5A3-A86B-455E-A328-7A593E9B4959}" v="505" dt="2024-02-12T16:30:19.210"/>
    <p1510:client id="{94ECCCEA-9E8A-E13A-FFC8-F7AA045BB86F}" v="94" dt="2024-02-12T15:39:48.369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6" autoAdjust="0"/>
    <p:restoredTop sz="94574" autoAdjust="0"/>
  </p:normalViewPr>
  <p:slideViewPr>
    <p:cSldViewPr snapToGrid="0">
      <p:cViewPr varScale="1">
        <p:scale>
          <a:sx n="86" d="100"/>
          <a:sy n="86" d="100"/>
        </p:scale>
        <p:origin x="54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C787AE-A2C6-4A28-BCC7-4D89EB21DEE5}" type="datetime1">
              <a:rPr lang="es-ES" smtClean="0"/>
              <a:t>12/02/2024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DA65D4-3BBC-4853-83D3-F449A9B7FDA5}" type="datetime1">
              <a:rPr lang="es-ES" noProof="0" smtClean="0"/>
              <a:t>12/02/2024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4786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BEB-1F03-3DCE-A5B0-FA5E8220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553A4EC-8506-FBED-D319-037CF85952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F217204-9A7C-91AF-50A0-28E51717B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949A6A-2689-C68B-DF7F-85BA68B46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95440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282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FDB5F-B598-4780-8996-EC85DDD6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00B046-2D61-278F-266E-383944CD3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FF39DB9-2B63-3149-16C0-AAF2D0FDA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07B568-D3C6-983E-AE1F-CFA0323EA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00174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7286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86728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8244B-AA87-865A-5115-308671076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CF8056-F923-F388-F58B-D1B16D1CA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602A129-72C4-E0C9-87AC-5F811F150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E0B5A4-5C94-9309-CD26-62B589DF0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70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6F04-CD9C-52C7-23FD-15D83866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9175BA5-2F8F-6888-F913-45B8935D0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6177854-1B56-44C9-B009-A3B2D6DA2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A99858-7496-CF00-9912-89C41096C3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36606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3913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662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5243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F2CEE-E746-872A-0BF0-431C1756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E75DD4E-3A01-1EAD-E847-964325179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26D9408-A8DE-5386-6068-0F011D144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039A13-7D04-8B27-A986-BB5269448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474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0067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726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DC918-15A3-22C2-DA53-C358C15B1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DD4A576-8011-D08C-9E60-BE826C064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20D253E-AAAF-6DF6-CEB3-B5A38DC46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A6D5BF-56F8-4849-0D44-C6ACB838D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201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84816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4D5E7-8D51-2A4E-2611-8DBFD21B4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077B39A-FBE6-4203-EBE6-ADF73138A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3DE542-DAF5-A022-F5ED-7C6F4D51B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EEC001-CC17-3B74-111A-27E7EC87E0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957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el 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9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Edite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400" b="1" spc="-300" dirty="0"/>
            </a:lvl1pPr>
          </a:lstStyle>
          <a:p>
            <a:pPr lvl="0" algn="r" rtl="0"/>
            <a:r>
              <a:rPr lang="es-ES" noProof="0"/>
              <a:t>Gracias</a:t>
            </a:r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es-ES" sz="2500" b="1" i="0" spc="-10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s-ES" sz="1600" b="1" i="0" spc="-10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s-E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s-ES" sz="1200" b="0" i="0" spc="14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Manos que se unen en un círculo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/>
            <a:r>
              <a:rPr lang="es-ES" sz="6000" dirty="0" err="1"/>
              <a:t>MacJavaServer-Nest</a:t>
            </a:r>
            <a:r>
              <a:rPr lang="es-ES" sz="6000" dirty="0"/>
              <a:t>: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928211"/>
          </a:xfrm>
        </p:spPr>
        <p:txBody>
          <a:bodyPr rtlCol="0"/>
          <a:lstStyle/>
          <a:p>
            <a:pPr rtl="0"/>
            <a:r>
              <a:rPr lang="es-ES" dirty="0"/>
              <a:t>Oscar Encabo, Kevin Sánchez, Jaime Lozano,</a:t>
            </a:r>
          </a:p>
          <a:p>
            <a:pPr rtl="0"/>
            <a:r>
              <a:rPr lang="es-ES" dirty="0"/>
              <a:t> Raúl Rodríguez y Diego Torres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DD1A5EC-E9BB-9406-F453-5E103892F489}"/>
              </a:ext>
            </a:extLst>
          </p:cNvPr>
          <p:cNvSpPr/>
          <p:nvPr/>
        </p:nvSpPr>
        <p:spPr>
          <a:xfrm>
            <a:off x="9974011" y="4276166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0B741D-88A7-A8B2-4BBC-BF02647D22E0}"/>
              </a:ext>
            </a:extLst>
          </p:cNvPr>
          <p:cNvSpPr/>
          <p:nvPr/>
        </p:nvSpPr>
        <p:spPr>
          <a:xfrm>
            <a:off x="10247693" y="4592735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8660D22F-F96F-EC85-1EFD-08DAD325A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095"/>
            <a:ext cx="6320589" cy="5875179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6C64295D-414F-D792-7950-46B0F5E8D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10" y="956096"/>
            <a:ext cx="7041490" cy="49458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Código: Trabajo en los repositorios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D919F0F-0198-BDCF-27FC-23CA94A0A04E}"/>
              </a:ext>
            </a:extLst>
          </p:cNvPr>
          <p:cNvSpPr/>
          <p:nvPr/>
        </p:nvSpPr>
        <p:spPr>
          <a:xfrm>
            <a:off x="9814142" y="5246883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EB46DA7-E39B-0C42-9F70-8B2DC843993A}"/>
              </a:ext>
            </a:extLst>
          </p:cNvPr>
          <p:cNvSpPr/>
          <p:nvPr/>
        </p:nvSpPr>
        <p:spPr>
          <a:xfrm>
            <a:off x="10087824" y="5563452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266097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4EC99-8A20-A3B6-E63C-8AC77A54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82120-4106-5F6A-A547-9A376D28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Código: </a:t>
            </a:r>
            <a:r>
              <a:rPr lang="es-ES" dirty="0" err="1"/>
              <a:t>Websocket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6B45CD5-93B3-D570-6FBE-16200E0AA81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7003FE9-6218-2826-0A10-EBAEAF4C1100}"/>
              </a:ext>
            </a:extLst>
          </p:cNvPr>
          <p:cNvSpPr/>
          <p:nvPr/>
        </p:nvSpPr>
        <p:spPr>
          <a:xfrm>
            <a:off x="9814142" y="5246883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B8CC9B3-DE60-1669-0EAE-9B88462C0C48}"/>
              </a:ext>
            </a:extLst>
          </p:cNvPr>
          <p:cNvSpPr/>
          <p:nvPr/>
        </p:nvSpPr>
        <p:spPr>
          <a:xfrm>
            <a:off x="10087824" y="5563452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CE72FA9-D06F-1065-AFFE-FA6AD53A3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123" y="1356219"/>
            <a:ext cx="5879427" cy="2164268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5A96DD97-A480-BD95-D8ED-937667346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2886"/>
            <a:ext cx="6165114" cy="3238781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D704C01-70A2-5F17-F50D-4176ADC3B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4"/>
          <a:stretch/>
        </p:blipFill>
        <p:spPr>
          <a:xfrm>
            <a:off x="0" y="4012707"/>
            <a:ext cx="8550381" cy="279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Una persona que escribe una nota a mano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ángulo 19" descr="Bloque de énfasis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algn="ctr" rtl="0"/>
            <a:r>
              <a:rPr lang="es-ES" sz="5200" dirty="0" err="1"/>
              <a:t>Tests</a:t>
            </a:r>
            <a:r>
              <a:rPr lang="es-ES" sz="5200" dirty="0"/>
              <a:t>: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EE417EA-8F0E-EC0F-7089-BD6EBDC2E6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9A1EA82-CAF6-7728-9485-333FB9FF3FB8}"/>
              </a:ext>
            </a:extLst>
          </p:cNvPr>
          <p:cNvSpPr/>
          <p:nvPr/>
        </p:nvSpPr>
        <p:spPr>
          <a:xfrm>
            <a:off x="9775824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A82D3E6-4256-9A7D-8751-96CC6388DDB1}"/>
              </a:ext>
            </a:extLst>
          </p:cNvPr>
          <p:cNvSpPr/>
          <p:nvPr/>
        </p:nvSpPr>
        <p:spPr>
          <a:xfrm>
            <a:off x="10049506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83444-484A-62E5-E8AB-28DB0232D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108CAA07-D414-7702-2BFF-5536A4CA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293"/>
            <a:ext cx="12192000" cy="57657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1CC621-5E08-F895-20D3-61BFEC39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Tests</a:t>
            </a:r>
            <a:r>
              <a:rPr lang="es-ES" dirty="0"/>
              <a:t> y </a:t>
            </a:r>
            <a:r>
              <a:rPr lang="es-ES" dirty="0" err="1"/>
              <a:t>Coverage</a:t>
            </a:r>
            <a:r>
              <a:rPr lang="es-ES" dirty="0"/>
              <a:t>: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B4EE09-4A7E-286D-63D2-FF4252911BE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E9D9D1B-63C4-4B36-099C-FAE47EE7C150}"/>
              </a:ext>
            </a:extLst>
          </p:cNvPr>
          <p:cNvSpPr/>
          <p:nvPr/>
        </p:nvSpPr>
        <p:spPr>
          <a:xfrm>
            <a:off x="9814142" y="5246883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DD0B0F-5DBB-057B-E43D-953EC4B93145}"/>
              </a:ext>
            </a:extLst>
          </p:cNvPr>
          <p:cNvSpPr/>
          <p:nvPr/>
        </p:nvSpPr>
        <p:spPr>
          <a:xfrm>
            <a:off x="10087824" y="5563452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253709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Escritorio con un ordenador, un teléfono, libro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5200" dirty="0"/>
              <a:t>Pasamos a la acción: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Prueba de POSTMAN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14</a:t>
            </a:fld>
            <a:endParaRPr lang="es-E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89D8DFE-9C9A-6218-91D9-58A4DB39C503}"/>
              </a:ext>
            </a:extLst>
          </p:cNvPr>
          <p:cNvSpPr/>
          <p:nvPr/>
        </p:nvSpPr>
        <p:spPr>
          <a:xfrm>
            <a:off x="9814142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6E495A-A43D-5A6C-AF08-8377ECA5535B}"/>
              </a:ext>
            </a:extLst>
          </p:cNvPr>
          <p:cNvSpPr/>
          <p:nvPr/>
        </p:nvSpPr>
        <p:spPr>
          <a:xfrm>
            <a:off x="10087824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1851394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0156F2C-0929-A87F-A4B4-036F5F60B360}"/>
              </a:ext>
            </a:extLst>
          </p:cNvPr>
          <p:cNvSpPr/>
          <p:nvPr/>
        </p:nvSpPr>
        <p:spPr>
          <a:xfrm>
            <a:off x="6652639" y="0"/>
            <a:ext cx="5539361" cy="6964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Prueba Código: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15</a:t>
            </a:fld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D919F0F-0198-BDCF-27FC-23CA94A0A04E}"/>
              </a:ext>
            </a:extLst>
          </p:cNvPr>
          <p:cNvSpPr/>
          <p:nvPr/>
        </p:nvSpPr>
        <p:spPr>
          <a:xfrm>
            <a:off x="9814142" y="5246883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EB46DA7-E39B-0C42-9F70-8B2DC843993A}"/>
              </a:ext>
            </a:extLst>
          </p:cNvPr>
          <p:cNvSpPr/>
          <p:nvPr/>
        </p:nvSpPr>
        <p:spPr>
          <a:xfrm>
            <a:off x="10087824" y="5563452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  <p:pic>
        <p:nvPicPr>
          <p:cNvPr id="5" name="VideoPostman">
            <a:hlinkClick r:id="" action="ppaction://media"/>
            <a:extLst>
              <a:ext uri="{FF2B5EF4-FFF2-40B4-BE49-F238E27FC236}">
                <a16:creationId xmlns:a16="http://schemas.microsoft.com/office/drawing/2014/main" id="{D5E541AC-FC79-4A8E-7A1C-AD5D9138F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9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A887C-5CB4-C665-A7BB-65185ADA8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Una mano tocando un teléfono móvil">
            <a:extLst>
              <a:ext uri="{FF2B5EF4-FFF2-40B4-BE49-F238E27FC236}">
                <a16:creationId xmlns:a16="http://schemas.microsoft.com/office/drawing/2014/main" id="{EA730E62-3FBC-A00B-8873-8707DFB54B8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ángulo 19" descr="Bloque de énfasis">
            <a:extLst>
              <a:ext uri="{FF2B5EF4-FFF2-40B4-BE49-F238E27FC236}">
                <a16:creationId xmlns:a16="http://schemas.microsoft.com/office/drawing/2014/main" id="{CCDF877E-C350-1B62-FA36-F0EB14BB9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18118" y="2056499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41FB70-0E6F-B59E-1E93-802A3CF1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0" y="2171323"/>
            <a:ext cx="4648200" cy="985000"/>
          </a:xfrm>
        </p:spPr>
        <p:txBody>
          <a:bodyPr rtlCol="0"/>
          <a:lstStyle/>
          <a:p>
            <a:pPr rtl="0"/>
            <a:r>
              <a:rPr lang="es-ES" sz="5200" dirty="0"/>
              <a:t>Presupuesto: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D3180F-BD0D-E17E-D858-AAE73BC7029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4189D1B-24A1-FD94-4545-6E60567217F6}"/>
              </a:ext>
            </a:extLst>
          </p:cNvPr>
          <p:cNvSpPr/>
          <p:nvPr/>
        </p:nvSpPr>
        <p:spPr>
          <a:xfrm>
            <a:off x="9731964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2437ED-746E-86A4-F8E9-E04B93D0AA31}"/>
              </a:ext>
            </a:extLst>
          </p:cNvPr>
          <p:cNvSpPr/>
          <p:nvPr/>
        </p:nvSpPr>
        <p:spPr>
          <a:xfrm>
            <a:off x="10005646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2602954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DE68F-0B38-1874-4FFB-419B74C70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8E4E3E0-1FD7-7C64-594E-5B52CBCF4726}"/>
              </a:ext>
            </a:extLst>
          </p:cNvPr>
          <p:cNvSpPr/>
          <p:nvPr/>
        </p:nvSpPr>
        <p:spPr>
          <a:xfrm>
            <a:off x="6652639" y="0"/>
            <a:ext cx="55393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ADAC05-9B0C-D799-4EC3-AD71F291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Presupuesto: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4E4AF96-62EB-5B02-E319-806F4FA80F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A221876-22A5-F2E0-3A10-41024AC67A3B}"/>
              </a:ext>
            </a:extLst>
          </p:cNvPr>
          <p:cNvSpPr/>
          <p:nvPr/>
        </p:nvSpPr>
        <p:spPr>
          <a:xfrm>
            <a:off x="9814142" y="5246883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9B8F735-1861-201D-77B3-3861462479F7}"/>
              </a:ext>
            </a:extLst>
          </p:cNvPr>
          <p:cNvSpPr/>
          <p:nvPr/>
        </p:nvSpPr>
        <p:spPr>
          <a:xfrm>
            <a:off x="10087824" y="5563452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13577C0-E47B-59A5-EFB3-853F50B1FBA1}"/>
              </a:ext>
            </a:extLst>
          </p:cNvPr>
          <p:cNvSpPr txBox="1"/>
          <p:nvPr/>
        </p:nvSpPr>
        <p:spPr>
          <a:xfrm>
            <a:off x="346343" y="819610"/>
            <a:ext cx="622063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s-ES" b="1" i="0" dirty="0">
                <a:effectLst/>
                <a:latin typeface="Söhne"/>
              </a:rPr>
              <a:t> Publicidad en Instagram:</a:t>
            </a:r>
            <a:endParaRPr lang="es-ES" b="0" i="0" dirty="0">
              <a:effectLst/>
              <a:latin typeface="Söhne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Costo estimado de una campaña publicitaria en Instagram: 300 €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s-ES" b="1" i="0" dirty="0">
                <a:effectLst/>
                <a:latin typeface="Söhne"/>
              </a:rPr>
              <a:t> Amazon Web </a:t>
            </a:r>
            <a:r>
              <a:rPr lang="es-ES" b="1" i="0" dirty="0" err="1">
                <a:effectLst/>
                <a:latin typeface="Söhne"/>
              </a:rPr>
              <a:t>Services</a:t>
            </a:r>
            <a:r>
              <a:rPr lang="es-ES" b="1" i="0" dirty="0">
                <a:effectLst/>
                <a:latin typeface="Söhne"/>
              </a:rPr>
              <a:t> (AWS):</a:t>
            </a:r>
            <a:endParaRPr lang="es-ES" b="0" i="0" dirty="0">
              <a:effectLst/>
              <a:latin typeface="Söhne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Costo AWS durante 2 meses: 200 €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s-ES" b="1" i="0" dirty="0">
                <a:effectLst/>
                <a:latin typeface="Söhne"/>
              </a:rPr>
              <a:t> Internet:</a:t>
            </a:r>
            <a:endParaRPr lang="es-ES" b="0" i="0" dirty="0">
              <a:effectLst/>
              <a:latin typeface="Söhne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Internet para la oficina: 50 €/mes * 2 meses = </a:t>
            </a:r>
            <a:r>
              <a:rPr lang="es-ES" b="1" i="0" dirty="0">
                <a:effectLst/>
                <a:latin typeface="Söhne"/>
              </a:rPr>
              <a:t>100 €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s-ES" b="1" i="0" dirty="0">
                <a:effectLst/>
                <a:latin typeface="Söhne"/>
              </a:rPr>
              <a:t> Salarios de Trabajadores:</a:t>
            </a:r>
            <a:endParaRPr lang="es-ES" b="0" i="0" dirty="0">
              <a:effectLst/>
              <a:latin typeface="Söhne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Costo por hora de cada programador: </a:t>
            </a:r>
            <a:r>
              <a:rPr lang="es-ES" b="1" i="0" dirty="0">
                <a:effectLst/>
                <a:latin typeface="Söhne"/>
              </a:rPr>
              <a:t>7,5 €/hora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Horas de trabajo: 5 programadores * 160 horas/mes * 2 meses = </a:t>
            </a:r>
            <a:r>
              <a:rPr lang="es-ES" b="1" i="0" dirty="0">
                <a:effectLst/>
                <a:latin typeface="Söhne"/>
              </a:rPr>
              <a:t>1600 horas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Programadores: 7,5 €/hora * 1600 horas = </a:t>
            </a:r>
            <a:r>
              <a:rPr lang="es-ES" b="1" i="0" dirty="0">
                <a:effectLst/>
                <a:latin typeface="Söhne"/>
              </a:rPr>
              <a:t>12000 €</a:t>
            </a:r>
          </a:p>
          <a:p>
            <a:pPr>
              <a:lnSpc>
                <a:spcPct val="150000"/>
              </a:lnSpc>
            </a:pPr>
            <a:r>
              <a:rPr lang="es-ES" b="1" i="0" dirty="0">
                <a:effectLst/>
                <a:latin typeface="Söhne"/>
              </a:rPr>
              <a:t>5. Dominio:</a:t>
            </a:r>
            <a:r>
              <a:rPr lang="es-ES" dirty="0">
                <a:latin typeface="Söhne"/>
              </a:rPr>
              <a:t> </a:t>
            </a:r>
            <a:r>
              <a:rPr lang="es-ES" b="0" i="0" dirty="0">
                <a:effectLst/>
                <a:latin typeface="Söhne"/>
              </a:rPr>
              <a:t>Registro del dominio por un año: 10</a:t>
            </a:r>
            <a:endParaRPr lang="es-ES" b="1" i="0" dirty="0">
              <a:effectLst/>
              <a:latin typeface="Söhne"/>
            </a:endParaRPr>
          </a:p>
          <a:p>
            <a:pPr algn="r">
              <a:lnSpc>
                <a:spcPct val="150000"/>
              </a:lnSpc>
            </a:pPr>
            <a:r>
              <a:rPr lang="es-ES" b="1" i="0" dirty="0">
                <a:effectLst/>
                <a:latin typeface="Söhne"/>
              </a:rPr>
              <a:t>Presupuesto Total: 12.610 €</a:t>
            </a:r>
            <a:endParaRPr lang="es-ES" b="0" i="0" dirty="0">
              <a:effectLst/>
              <a:latin typeface="Söhne"/>
            </a:endParaRPr>
          </a:p>
          <a:p>
            <a:br>
              <a:rPr lang="es-ES" dirty="0"/>
            </a:br>
            <a:endParaRPr lang="es-ES" dirty="0"/>
          </a:p>
        </p:txBody>
      </p:sp>
      <p:pic>
        <p:nvPicPr>
          <p:cNvPr id="10" name="Gráfico 9" descr="Euro con relleno sólido">
            <a:extLst>
              <a:ext uri="{FF2B5EF4-FFF2-40B4-BE49-F238E27FC236}">
                <a16:creationId xmlns:a16="http://schemas.microsoft.com/office/drawing/2014/main" id="{1FC3CB32-064C-A8AD-EF9F-4B71788A0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6245" y="2191580"/>
            <a:ext cx="1874955" cy="1874955"/>
          </a:xfrm>
          <a:prstGeom prst="rect">
            <a:avLst/>
          </a:prstGeom>
          <a:effectLst>
            <a:innerShdw dist="2540000">
              <a:prstClr val="black"/>
            </a:innerShdw>
          </a:effectLst>
        </p:spPr>
      </p:pic>
      <p:pic>
        <p:nvPicPr>
          <p:cNvPr id="12" name="Gráfico 11" descr="Dólar con relleno sólido">
            <a:extLst>
              <a:ext uri="{FF2B5EF4-FFF2-40B4-BE49-F238E27FC236}">
                <a16:creationId xmlns:a16="http://schemas.microsoft.com/office/drawing/2014/main" id="{E5C5C339-A4BC-110A-FE05-3FB3BA90C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64684">
            <a:off x="6929384" y="625082"/>
            <a:ext cx="1442818" cy="1442818"/>
          </a:xfrm>
          <a:prstGeom prst="rect">
            <a:avLst/>
          </a:prstGeom>
          <a:effectLst>
            <a:innerShdw dist="2540000">
              <a:prstClr val="black"/>
            </a:innerShdw>
          </a:effectLst>
        </p:spPr>
      </p:pic>
      <p:pic>
        <p:nvPicPr>
          <p:cNvPr id="14" name="Gráfico 13" descr="Monedas con relleno sólido">
            <a:extLst>
              <a:ext uri="{FF2B5EF4-FFF2-40B4-BE49-F238E27FC236}">
                <a16:creationId xmlns:a16="http://schemas.microsoft.com/office/drawing/2014/main" id="{4775ADA1-EB2A-26CA-E164-AE156806A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26635" y="3552304"/>
            <a:ext cx="1639930" cy="1639930"/>
          </a:xfrm>
          <a:prstGeom prst="rect">
            <a:avLst/>
          </a:prstGeom>
          <a:effectLst>
            <a:innerShdw dist="2540000">
              <a:prstClr val="black"/>
            </a:innerShdw>
          </a:effectLst>
        </p:spPr>
      </p:pic>
      <p:pic>
        <p:nvPicPr>
          <p:cNvPr id="16" name="Gráfico 15" descr="Bitcoin con relleno sólido">
            <a:extLst>
              <a:ext uri="{FF2B5EF4-FFF2-40B4-BE49-F238E27FC236}">
                <a16:creationId xmlns:a16="http://schemas.microsoft.com/office/drawing/2014/main" id="{A21E08CC-201D-00D5-9919-66BA709C90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459719">
            <a:off x="9645282" y="698667"/>
            <a:ext cx="2029121" cy="2029121"/>
          </a:xfrm>
          <a:prstGeom prst="rect">
            <a:avLst/>
          </a:prstGeom>
          <a:effectLst>
            <a:innerShdw dist="2540000">
              <a:prstClr val="black"/>
            </a:innerShdw>
          </a:effectLst>
        </p:spPr>
      </p:pic>
      <p:pic>
        <p:nvPicPr>
          <p:cNvPr id="18" name="Gráfico 17" descr="Libra con relleno sólido">
            <a:extLst>
              <a:ext uri="{FF2B5EF4-FFF2-40B4-BE49-F238E27FC236}">
                <a16:creationId xmlns:a16="http://schemas.microsoft.com/office/drawing/2014/main" id="{3CA666F4-40B5-AF23-1E2C-500F940E16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273446">
            <a:off x="7250586" y="4656952"/>
            <a:ext cx="1588440" cy="1588440"/>
          </a:xfrm>
          <a:prstGeom prst="rect">
            <a:avLst/>
          </a:prstGeom>
          <a:effectLst>
            <a:innerShdw dist="25400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16483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Marcador de posición de imagen 31" descr="manos aplaudiendo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5200" dirty="0"/>
              <a:t>Gracias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18</a:t>
            </a:fld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46B735E-4876-A4FC-4C07-887990C508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81658" y="3812038"/>
            <a:ext cx="2910342" cy="3168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3EF7587-A9E9-B7E7-B09E-412EC7D0077B}"/>
              </a:ext>
            </a:extLst>
          </p:cNvPr>
          <p:cNvSpPr/>
          <p:nvPr/>
        </p:nvSpPr>
        <p:spPr>
          <a:xfrm>
            <a:off x="9797122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3616998-B334-83B1-9EFC-71E32BB86A55}"/>
              </a:ext>
            </a:extLst>
          </p:cNvPr>
          <p:cNvSpPr/>
          <p:nvPr/>
        </p:nvSpPr>
        <p:spPr>
          <a:xfrm>
            <a:off x="10070804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Una mano tocando un teléfono móvil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ángulo 19" descr="Bloque de énfasis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18118" y="2056499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0" y="2171323"/>
            <a:ext cx="4648200" cy="985000"/>
          </a:xfrm>
        </p:spPr>
        <p:txBody>
          <a:bodyPr rtlCol="0"/>
          <a:lstStyle/>
          <a:p>
            <a:pPr rtl="0"/>
            <a:r>
              <a:rPr lang="es-ES" sz="5200" dirty="0"/>
              <a:t>Quiénes somos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1330" y="3156324"/>
            <a:ext cx="4648200" cy="1162800"/>
          </a:xfrm>
        </p:spPr>
        <p:txBody>
          <a:bodyPr rtlCol="0"/>
          <a:lstStyle/>
          <a:p>
            <a:pPr algn="ctr" rtl="0"/>
            <a:r>
              <a:rPr lang="es-ES" sz="6000" dirty="0" err="1"/>
              <a:t>MacJava</a:t>
            </a:r>
            <a:endParaRPr lang="es-ES" sz="6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28AC850-F887-FA4F-61B0-C2533A50FA3A}"/>
              </a:ext>
            </a:extLst>
          </p:cNvPr>
          <p:cNvSpPr/>
          <p:nvPr/>
        </p:nvSpPr>
        <p:spPr>
          <a:xfrm>
            <a:off x="9731964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2058ABB-AC5B-3B87-19BF-F5F466EB8854}"/>
              </a:ext>
            </a:extLst>
          </p:cNvPr>
          <p:cNvSpPr/>
          <p:nvPr/>
        </p:nvSpPr>
        <p:spPr>
          <a:xfrm>
            <a:off x="10005646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Escritorio con un ordenador, un teléfono, libro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5200" dirty="0"/>
              <a:t>¿Por  qué </a:t>
            </a:r>
            <a:r>
              <a:rPr lang="es-ES" sz="5200" dirty="0" err="1"/>
              <a:t>MacJava</a:t>
            </a:r>
            <a:r>
              <a:rPr lang="es-ES" sz="5200" dirty="0"/>
              <a:t>?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La mejor api-</a:t>
            </a:r>
            <a:r>
              <a:rPr lang="es-ES" dirty="0" err="1"/>
              <a:t>rest</a:t>
            </a:r>
            <a:r>
              <a:rPr lang="es-ES" dirty="0"/>
              <a:t> del mercado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89D8DFE-9C9A-6218-91D9-58A4DB39C503}"/>
              </a:ext>
            </a:extLst>
          </p:cNvPr>
          <p:cNvSpPr/>
          <p:nvPr/>
        </p:nvSpPr>
        <p:spPr>
          <a:xfrm>
            <a:off x="9814142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6E495A-A43D-5A6C-AF08-8377ECA5535B}"/>
              </a:ext>
            </a:extLst>
          </p:cNvPr>
          <p:cNvSpPr/>
          <p:nvPr/>
        </p:nvSpPr>
        <p:spPr>
          <a:xfrm>
            <a:off x="10087824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2192A-D474-E4D7-9D1E-9FE1EBE4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D77AA-B79D-B315-2693-B0A14035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Tecnologías: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F92933-E589-3BC4-EC4A-B38C08CD7CA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BBCFFFE-CDE2-DB8D-CDCB-B258731F8C9A}"/>
              </a:ext>
            </a:extLst>
          </p:cNvPr>
          <p:cNvSpPr/>
          <p:nvPr/>
        </p:nvSpPr>
        <p:spPr>
          <a:xfrm>
            <a:off x="9762881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004BB47-705D-2175-19BD-B833B1B5E666}"/>
              </a:ext>
            </a:extLst>
          </p:cNvPr>
          <p:cNvSpPr/>
          <p:nvPr/>
        </p:nvSpPr>
        <p:spPr>
          <a:xfrm>
            <a:off x="9987717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197D66C-2138-B4B4-BE2C-CB5F52CA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92" y="3864359"/>
            <a:ext cx="1807414" cy="1796307"/>
          </a:xfrm>
          <a:prstGeom prst="rect">
            <a:avLst/>
          </a:prstGeom>
        </p:spPr>
      </p:pic>
      <p:pic>
        <p:nvPicPr>
          <p:cNvPr id="13" name="Imagen 1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B1A539B-FB65-38FB-F21B-1EFF11943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71" y="1549907"/>
            <a:ext cx="2228428" cy="1344155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46F168A1-3D5B-E678-F8E7-6D92117C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2" y="3865132"/>
            <a:ext cx="1721365" cy="1731803"/>
          </a:xfrm>
          <a:prstGeom prst="rect">
            <a:avLst/>
          </a:prstGeom>
        </p:spPr>
      </p:pic>
      <p:pic>
        <p:nvPicPr>
          <p:cNvPr id="17" name="Imagen 1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CBFA212-981D-1F2A-3098-B42B8A1B4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980" y="1591894"/>
            <a:ext cx="1265288" cy="1265288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C636F3B-032D-9964-7567-89BC7F736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736" y="1391626"/>
            <a:ext cx="3303956" cy="1647094"/>
          </a:xfrm>
          <a:prstGeom prst="rect">
            <a:avLst/>
          </a:prstGeom>
        </p:spPr>
      </p:pic>
      <p:pic>
        <p:nvPicPr>
          <p:cNvPr id="7" name="Imagen 6" descr="Logotipo, Icono&#10;&#10;Descripción generada automáticamente">
            <a:extLst>
              <a:ext uri="{FF2B5EF4-FFF2-40B4-BE49-F238E27FC236}">
                <a16:creationId xmlns:a16="http://schemas.microsoft.com/office/drawing/2014/main" id="{C03E54CA-BFB5-2D9D-8328-AD711C2FE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6850" y="3906715"/>
            <a:ext cx="1721339" cy="17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8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Mujer sonriendo con un portátil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rtlCol="0"/>
          <a:lstStyle/>
          <a:p>
            <a:pPr algn="ctr" rtl="0"/>
            <a:r>
              <a:rPr lang="es-ES" sz="5200" dirty="0"/>
              <a:t>Código: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DDD9D43-5296-99B5-35F9-7303E86997EB}"/>
              </a:ext>
            </a:extLst>
          </p:cNvPr>
          <p:cNvSpPr/>
          <p:nvPr/>
        </p:nvSpPr>
        <p:spPr>
          <a:xfrm>
            <a:off x="9814142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91817A2-657B-C2F5-CD03-BB1B28F38CF1}"/>
              </a:ext>
            </a:extLst>
          </p:cNvPr>
          <p:cNvSpPr/>
          <p:nvPr/>
        </p:nvSpPr>
        <p:spPr>
          <a:xfrm>
            <a:off x="10087824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pantalla de computador&#10;&#10;Descripción generada automáticamente con confianza media">
            <a:extLst>
              <a:ext uri="{FF2B5EF4-FFF2-40B4-BE49-F238E27FC236}">
                <a16:creationId xmlns:a16="http://schemas.microsoft.com/office/drawing/2014/main" id="{6B411874-C24D-BADD-26AE-97189BB0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5905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Diseño de clases: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BB22788-8345-9E51-FD5B-2E7E124DFDFA}"/>
              </a:ext>
            </a:extLst>
          </p:cNvPr>
          <p:cNvSpPr/>
          <p:nvPr/>
        </p:nvSpPr>
        <p:spPr>
          <a:xfrm>
            <a:off x="9714035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7CCC293-E566-1066-C208-DFE5CEAEE841}"/>
              </a:ext>
            </a:extLst>
          </p:cNvPr>
          <p:cNvSpPr/>
          <p:nvPr/>
        </p:nvSpPr>
        <p:spPr>
          <a:xfrm>
            <a:off x="9987717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C6FE8-26BB-2F5B-6ED4-40186EE4E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139FD-48E8-B529-A991-5149E6AD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Diseño de clases: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512EEF-B915-FA62-ED01-CAF182CCEFE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DDB5046-2FD0-CA0D-BE6D-79D06511F55A}"/>
              </a:ext>
            </a:extLst>
          </p:cNvPr>
          <p:cNvSpPr/>
          <p:nvPr/>
        </p:nvSpPr>
        <p:spPr>
          <a:xfrm>
            <a:off x="9714035" y="5301532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4F725E7-A952-AB01-A432-F35FF73AC836}"/>
              </a:ext>
            </a:extLst>
          </p:cNvPr>
          <p:cNvSpPr/>
          <p:nvPr/>
        </p:nvSpPr>
        <p:spPr>
          <a:xfrm>
            <a:off x="9987717" y="5618101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874D6E3B-94B6-5C82-E449-9043AD43B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4" t="6299" r="4630" b="3055"/>
          <a:stretch/>
        </p:blipFill>
        <p:spPr>
          <a:xfrm rot="16200000">
            <a:off x="2383911" y="-539897"/>
            <a:ext cx="5333126" cy="84893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8C66DEF-764C-0365-DFB5-12FFA32F5273}"/>
              </a:ext>
            </a:extLst>
          </p:cNvPr>
          <p:cNvSpPr txBox="1"/>
          <p:nvPr/>
        </p:nvSpPr>
        <p:spPr>
          <a:xfrm>
            <a:off x="4191000" y="4514672"/>
            <a:ext cx="226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 err="1">
                <a:solidFill>
                  <a:schemeClr val="accent5"/>
                </a:solidFill>
              </a:rPr>
              <a:t>restauranteId</a:t>
            </a:r>
            <a:endParaRPr lang="es-ES" b="1" dirty="0">
              <a:solidFill>
                <a:schemeClr val="accent5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 err="1">
                <a:solidFill>
                  <a:schemeClr val="accent5"/>
                </a:solidFill>
              </a:rPr>
              <a:t>productoId</a:t>
            </a:r>
            <a:endParaRPr lang="es-ES" b="1" dirty="0">
              <a:solidFill>
                <a:schemeClr val="accent5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 err="1">
                <a:solidFill>
                  <a:schemeClr val="accent5"/>
                </a:solidFill>
              </a:rPr>
              <a:t>clienteUUID</a:t>
            </a:r>
            <a:endParaRPr lang="es-ES" b="1" dirty="0">
              <a:solidFill>
                <a:schemeClr val="accent5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 err="1">
                <a:solidFill>
                  <a:schemeClr val="accent5"/>
                </a:solidFill>
              </a:rPr>
              <a:t>trabajadorUUID</a:t>
            </a:r>
            <a:endParaRPr lang="es-E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0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F03A49-FD7E-86A4-86D2-41738FA6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5905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Funcionamiento Servicios: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D919F0F-0198-BDCF-27FC-23CA94A0A04E}"/>
              </a:ext>
            </a:extLst>
          </p:cNvPr>
          <p:cNvSpPr/>
          <p:nvPr/>
        </p:nvSpPr>
        <p:spPr>
          <a:xfrm>
            <a:off x="9814142" y="5246883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EB46DA7-E39B-0C42-9F70-8B2DC843993A}"/>
              </a:ext>
            </a:extLst>
          </p:cNvPr>
          <p:cNvSpPr/>
          <p:nvPr/>
        </p:nvSpPr>
        <p:spPr>
          <a:xfrm>
            <a:off x="10087824" y="5563452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311896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1751-377C-DFE6-3991-6283D810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A556D-11C9-130C-3741-69AE1389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Código: servicio y cache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813DAB-4EEC-7C76-7A91-A3C8081021C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5832266-3FAF-BB30-A1FC-B29618F3A32C}"/>
              </a:ext>
            </a:extLst>
          </p:cNvPr>
          <p:cNvSpPr/>
          <p:nvPr/>
        </p:nvSpPr>
        <p:spPr>
          <a:xfrm>
            <a:off x="9814142" y="5246883"/>
            <a:ext cx="1945858" cy="155646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678C32-4355-EEFC-0E1A-7844D7012A47}"/>
              </a:ext>
            </a:extLst>
          </p:cNvPr>
          <p:cNvSpPr/>
          <p:nvPr/>
        </p:nvSpPr>
        <p:spPr>
          <a:xfrm>
            <a:off x="10087824" y="5563452"/>
            <a:ext cx="1398494" cy="92333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MJ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14AAE572-2D2D-F18D-155B-946166682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1720"/>
            <a:ext cx="6216834" cy="3587442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1105F3BA-0076-981D-22D9-4EA2978B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8372"/>
            <a:ext cx="6027942" cy="3475021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A4D690BC-620E-F709-A42D-5F6651D8F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53393"/>
            <a:ext cx="6027942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4124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0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77D5FE40CE1540B3358A60449972F4" ma:contentTypeVersion="12" ma:contentTypeDescription="Crear nuevo documento." ma:contentTypeScope="" ma:versionID="3c3680ccbc6d8af74db144b74ef06246">
  <xsd:schema xmlns:xsd="http://www.w3.org/2001/XMLSchema" xmlns:xs="http://www.w3.org/2001/XMLSchema" xmlns:p="http://schemas.microsoft.com/office/2006/metadata/properties" xmlns:ns3="47b3708e-3ed5-46ec-9a43-5b9bda3bf721" xmlns:ns4="464395d3-4218-4b26-a623-ad5e7b3a4274" targetNamespace="http://schemas.microsoft.com/office/2006/metadata/properties" ma:root="true" ma:fieldsID="e9d74aea30fbd654e64e3e2ef377e357" ns3:_="" ns4:_="">
    <xsd:import namespace="47b3708e-3ed5-46ec-9a43-5b9bda3bf721"/>
    <xsd:import namespace="464395d3-4218-4b26-a623-ad5e7b3a42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b3708e-3ed5-46ec-9a43-5b9bda3b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4395d3-4218-4b26-a623-ad5e7b3a42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7b3708e-3ed5-46ec-9a43-5b9bda3bf721" xsi:nil="true"/>
  </documentManagement>
</p:properties>
</file>

<file path=customXml/itemProps1.xml><?xml version="1.0" encoding="utf-8"?>
<ds:datastoreItem xmlns:ds="http://schemas.openxmlformats.org/officeDocument/2006/customXml" ds:itemID="{C05CD59A-9033-42A0-9712-FC348D606A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1EEAD2-62A5-487E-B41F-2890E7231855}">
  <ds:schemaRefs>
    <ds:schemaRef ds:uri="464395d3-4218-4b26-a623-ad5e7b3a4274"/>
    <ds:schemaRef ds:uri="47b3708e-3ed5-46ec-9a43-5b9bda3bf7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B2218FC-8412-44B9-9E82-D51F1F531141}">
  <ds:schemaRefs>
    <ds:schemaRef ds:uri="47b3708e-3ed5-46ec-9a43-5b9bda3bf721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464395d3-4218-4b26-a623-ad5e7b3a4274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{9CDC7ED0-D311-46E9-8CAC-E7F1A474061F}tf16411250_win32</Template>
  <TotalTime>122</TotalTime>
  <Words>250</Words>
  <Application>Microsoft Office PowerPoint</Application>
  <PresentationFormat>Panorámica</PresentationFormat>
  <Paragraphs>93</Paragraphs>
  <Slides>18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Calibri</vt:lpstr>
      <vt:lpstr>Candara</vt:lpstr>
      <vt:lpstr>Corbel</vt:lpstr>
      <vt:lpstr>Courier New</vt:lpstr>
      <vt:lpstr>Söhne</vt:lpstr>
      <vt:lpstr>Times New Roman</vt:lpstr>
      <vt:lpstr>Personalizado</vt:lpstr>
      <vt:lpstr>MacJavaServer-Nest:</vt:lpstr>
      <vt:lpstr>Quiénes somos</vt:lpstr>
      <vt:lpstr>¿Por  qué MacJava?</vt:lpstr>
      <vt:lpstr>Tecnologías:</vt:lpstr>
      <vt:lpstr>Código:</vt:lpstr>
      <vt:lpstr>Diseño de clases:</vt:lpstr>
      <vt:lpstr>Diseño de clases:</vt:lpstr>
      <vt:lpstr>Funcionamiento Servicios:</vt:lpstr>
      <vt:lpstr>Código: servicio y cache</vt:lpstr>
      <vt:lpstr>Código: Trabajo en los repositorios</vt:lpstr>
      <vt:lpstr>Código: Websocket</vt:lpstr>
      <vt:lpstr>Tests:</vt:lpstr>
      <vt:lpstr>Tests y Coverage:</vt:lpstr>
      <vt:lpstr>Pasamos a la acción:</vt:lpstr>
      <vt:lpstr>Prueba Código:</vt:lpstr>
      <vt:lpstr>Presupuesto:</vt:lpstr>
      <vt:lpstr>Presupuesto: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MacJavaServer</dc:title>
  <dc:creator>Diego torres mijarra</dc:creator>
  <cp:lastModifiedBy>Diego Torres Mijarra</cp:lastModifiedBy>
  <cp:revision>4</cp:revision>
  <dcterms:created xsi:type="dcterms:W3CDTF">2023-12-04T17:55:49Z</dcterms:created>
  <dcterms:modified xsi:type="dcterms:W3CDTF">2024-02-12T16:31:25Z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0x0101008E77D5FE40CE1540B3358A60449972F4</vt:lpwstr>
  </property>
</Properties>
</file>